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jpeg" ContentType="image/jpeg"/>
  <Override PartName="/ppt/media/image6.png" ContentType="image/png"/>
  <Override PartName="/ppt/media/image7.jpeg" ContentType="image/jpeg"/>
  <Override PartName="/ppt/media/image9.png" ContentType="image/png"/>
  <Override PartName="/ppt/media/image10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jpeg" ContentType="image/jpe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1A70DE-6A84-4BA2-A1C5-47EE50456E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CFE563-8245-42A5-9002-3DB3D42D66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B254E6-C0CB-450B-AA52-732B400D3D5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417421-EA18-46AC-9EB0-78527428F1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2658DF-8A95-4848-9BBE-98E52B4BDA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86E2D1-7B14-4CB3-99CE-B3D0C44DF1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3CB65D-E11C-4601-A2B5-5CEB061387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9BBB97-03E6-4455-B2B3-5E3503CB38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7E3139-01E8-4B7F-9695-2C214D4265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02B2EB-CB68-407D-8CF5-4BB21C6FA5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B35807-0538-4C93-8820-2404613E99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203571-27A7-483E-8F0C-3290C2219E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ECF160-DAC9-43CF-BF64-4A3E245001D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3"/>
          <p:cNvSpPr/>
          <p:nvPr/>
        </p:nvSpPr>
        <p:spPr>
          <a:xfrm>
            <a:off x="573840" y="2210760"/>
            <a:ext cx="4204800" cy="1344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Tipos de Sistemas de Informação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2" name="Rectangle: Rounded Corners 4"/>
          <p:cNvSpPr/>
          <p:nvPr/>
        </p:nvSpPr>
        <p:spPr>
          <a:xfrm>
            <a:off x="1100520" y="3706560"/>
            <a:ext cx="315108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Samanta Bordallo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43" name="Picture 7" descr="Sistemas de Informação #01 | Sistema da informação, Tecnologia da  informação, Tecnico em informatica"/>
          <p:cNvPicPr/>
          <p:nvPr/>
        </p:nvPicPr>
        <p:blipFill>
          <a:blip r:embed="rId2"/>
          <a:stretch/>
        </p:blipFill>
        <p:spPr>
          <a:xfrm>
            <a:off x="5693400" y="566640"/>
            <a:ext cx="5734440" cy="5564520"/>
          </a:xfrm>
          <a:prstGeom prst="rect">
            <a:avLst/>
          </a:prstGeom>
          <a:ln w="0">
            <a:noFill/>
          </a:ln>
        </p:spPr>
      </p:pic>
      <p:sp>
        <p:nvSpPr>
          <p:cNvPr id="44" name=""/>
          <p:cNvSpPr txBox="1"/>
          <p:nvPr/>
        </p:nvSpPr>
        <p:spPr>
          <a:xfrm>
            <a:off x="11243160" y="112680"/>
            <a:ext cx="122148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4864C453-2420-4719-B33D-D52CA30B8DB4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0" y="360"/>
            <a:ext cx="1219176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10"/>
          <p:cNvSpPr/>
          <p:nvPr/>
        </p:nvSpPr>
        <p:spPr>
          <a:xfrm>
            <a:off x="0" y="0"/>
            <a:ext cx="2013120" cy="6857640"/>
          </a:xfrm>
          <a:prstGeom prst="rect">
            <a:avLst/>
          </a:prstGeom>
          <a:solidFill>
            <a:srgbClr val="43475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Rectangle: Rounded Corners 2"/>
          <p:cNvSpPr/>
          <p:nvPr/>
        </p:nvSpPr>
        <p:spPr>
          <a:xfrm>
            <a:off x="640080" y="2074320"/>
            <a:ext cx="2751840" cy="2709000"/>
          </a:xfrm>
          <a:prstGeom prst="ellipse">
            <a:avLst/>
          </a:prstGeom>
          <a:solidFill>
            <a:srgbClr val="262626"/>
          </a:solidFill>
          <a:ln w="17460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2600" spc="-1" strike="noStrike">
                <a:solidFill>
                  <a:srgbClr val="ffffff"/>
                </a:solidFill>
                <a:latin typeface="Calibri Light"/>
              </a:rPr>
              <a:t>Índice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8" name="Picture 5"/>
          <p:cNvSpPr txBox="1"/>
          <p:nvPr/>
        </p:nvSpPr>
        <p:spPr>
          <a:xfrm>
            <a:off x="3960000" y="900000"/>
            <a:ext cx="7121520" cy="5400000"/>
          </a:xfrm>
          <a:prstGeom prst="rect">
            <a:avLst/>
          </a:prstGeom>
          <a:blipFill rotWithShape="0">
            <a:blip r:embed="rId1"/>
            <a:srcRect l="0" t="1378" r="0" b="35543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Sistemas de nível operacional ………………………………………………...3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Sistema de Processamento de Transações………………………..4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Sistemas do nível conhecimento ……………………………………………...5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KWS (Knowledge Work Systems) ………………………………….5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OAS (Office Automation Systems) …………………………………5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Sistemas de Nível de Gestão …………………………………………………6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MIS (Management Information Systems)………………………….6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DSS (Decision Support Systems) ………………………………….6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Sistemas de Nível Estratégico ………………………………………………..7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ESS (Executive Support Systems) ………………………………..7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800" spc="-1" strike="noStrike">
                <a:latin typeface="Arial"/>
              </a:rPr>
              <a:t>Interligação entre os sistemas………………………………………………...8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1647440" y="1126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EF5C19CE-2883-4C5A-8DC5-1FC39E646555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3"/>
          <p:cNvSpPr/>
          <p:nvPr/>
        </p:nvSpPr>
        <p:spPr>
          <a:xfrm>
            <a:off x="3275280" y="41868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Sistemas de nível operacional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1" name="Rectangle: Rounded Corners 4"/>
          <p:cNvSpPr/>
          <p:nvPr/>
        </p:nvSpPr>
        <p:spPr>
          <a:xfrm>
            <a:off x="425160" y="1329120"/>
            <a:ext cx="11341800" cy="495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São sistemas de informação que registam dados gerados pelas atividades e transações elementares na organização.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2" name="Rectangle: Rounded Corners 5"/>
          <p:cNvSpPr/>
          <p:nvPr/>
        </p:nvSpPr>
        <p:spPr>
          <a:xfrm>
            <a:off x="180000" y="2160000"/>
            <a:ext cx="7380000" cy="378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As características principais dos sistemas de informação em nível operacional são: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Processamento de transações - Os sistemas de nível operacional são responsáveis pelo processamento de transações, como vendas, compras e pagamentos. Eles devem ser capazes de processar essas transações de forma rápida e precisa.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Controle de estoque - Os sistemas de nível operacional são usados para controlar o estoque de uma organização. Eles devem ser capazes de rastrear a quantidade de estoque disponível, bem como os níveis de reposição.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Gerenciamento de recursos - Os sistemas de nível operacional são usados para gerenciar os recursos de uma organização, como máquinas, equipamentos e pessoal. Eles devem ser capazes de rastrear a disponibilidade de recursos e alocar recursos de forma eficiente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3" name="Rectangle: Rounded Corners 6"/>
          <p:cNvSpPr/>
          <p:nvPr/>
        </p:nvSpPr>
        <p:spPr>
          <a:xfrm>
            <a:off x="5779080" y="6603840"/>
            <a:ext cx="6314760" cy="198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Laudon, K.C., &amp; Laudon, J.P. (2022). Introdução aos sistemas de informação. Pearson Education.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54" name="Picture 7" descr="Gestão de estoque eficiente"/>
          <p:cNvPicPr/>
          <p:nvPr/>
        </p:nvPicPr>
        <p:blipFill>
          <a:blip r:embed="rId2"/>
          <a:stretch/>
        </p:blipFill>
        <p:spPr>
          <a:xfrm>
            <a:off x="7920000" y="4195080"/>
            <a:ext cx="4140000" cy="221580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8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7920000" y="1968480"/>
            <a:ext cx="4143240" cy="2171520"/>
          </a:xfrm>
          <a:prstGeom prst="rect">
            <a:avLst/>
          </a:prstGeom>
          <a:ln w="0">
            <a:noFill/>
          </a:ln>
        </p:spPr>
      </p:pic>
      <p:sp>
        <p:nvSpPr>
          <p:cNvPr id="56" name=""/>
          <p:cNvSpPr txBox="1"/>
          <p:nvPr/>
        </p:nvSpPr>
        <p:spPr>
          <a:xfrm>
            <a:off x="11700000" y="1126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172BF640-9B95-4EB7-8173-5EA4E0FFCE33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3"/>
          <p:cNvSpPr/>
          <p:nvPr/>
        </p:nvSpPr>
        <p:spPr>
          <a:xfrm>
            <a:off x="3275280" y="418680"/>
            <a:ext cx="592524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Sistemas de Processamento de Transações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479880" y="1260000"/>
            <a:ext cx="4320000" cy="324000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5040000" y="1260000"/>
            <a:ext cx="6723360" cy="37800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468000" y="4536000"/>
            <a:ext cx="4320000" cy="2000880"/>
          </a:xfrm>
          <a:prstGeom prst="rect">
            <a:avLst/>
          </a:prstGeom>
          <a:ln w="0">
            <a:noFill/>
          </a:ln>
        </p:spPr>
      </p:pic>
      <p:sp>
        <p:nvSpPr>
          <p:cNvPr id="61" name=""/>
          <p:cNvSpPr txBox="1"/>
          <p:nvPr/>
        </p:nvSpPr>
        <p:spPr>
          <a:xfrm>
            <a:off x="180000" y="6597360"/>
            <a:ext cx="9540000" cy="26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100" spc="-1" strike="noStrike">
                <a:latin typeface="Arial"/>
              </a:rPr>
              <a:t>https://br.freepik.com/vetores-premium/acronimo-do-sistema-de-gerenciamento-de-recursos-humanos-hrms-conceito-de-negocios_29042451.htm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4860000" y="5953320"/>
            <a:ext cx="47955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300" spc="-1" strike="noStrike">
                <a:latin typeface="Arial"/>
              </a:rPr>
              <a:t>https://maplink.global/blog/exemplos-de-wms/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4860000" y="6250680"/>
            <a:ext cx="8574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100" spc="-1" strike="noStrike">
                <a:latin typeface="Arial"/>
              </a:rPr>
              <a:t>https://sgsistemas.com.br/o-que-e-pdv-ponto-de-venda-4-dicas-para-montar-o-seu/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1700000" y="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9B893E85-2F25-42B3-ACF7-62B117F59FF1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3"/>
          <p:cNvSpPr/>
          <p:nvPr/>
        </p:nvSpPr>
        <p:spPr>
          <a:xfrm>
            <a:off x="3743280" y="41868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Sistemas do nível conhecimento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" name="Rectangle: Rounded Corners 1"/>
          <p:cNvSpPr/>
          <p:nvPr/>
        </p:nvSpPr>
        <p:spPr>
          <a:xfrm>
            <a:off x="2700360" y="1800000"/>
            <a:ext cx="629964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Gerenciam o conhecimento organizacional.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Facilitam a criação, compartilhamento e utilização do conhecimento.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7" name="Rectangle: Rounded Corners 7"/>
          <p:cNvSpPr/>
          <p:nvPr/>
        </p:nvSpPr>
        <p:spPr>
          <a:xfrm>
            <a:off x="1260000" y="1124640"/>
            <a:ext cx="9720000" cy="495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São sistemas de informação que suportam o trabalho de quem lida com dados e com conhecimento.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" name="Rectangle: Rounded Corners 8"/>
          <p:cNvSpPr/>
          <p:nvPr/>
        </p:nvSpPr>
        <p:spPr>
          <a:xfrm>
            <a:off x="6391080" y="286524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OAS (Office Automation Systems)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9" name="Rectangle: Rounded Corners 9"/>
          <p:cNvSpPr/>
          <p:nvPr/>
        </p:nvSpPr>
        <p:spPr>
          <a:xfrm>
            <a:off x="271080" y="286524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KWS (Knowledge Work Systems)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412920" y="3780000"/>
            <a:ext cx="2817720" cy="126000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71640" y="5040000"/>
            <a:ext cx="2988360" cy="180000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 txBox="1"/>
          <p:nvPr/>
        </p:nvSpPr>
        <p:spPr>
          <a:xfrm>
            <a:off x="6226920" y="6511320"/>
            <a:ext cx="5833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https://pt.wikipedia.org/wiki/Ficheiro:Postgres_Query.jpg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9180000" y="3600000"/>
            <a:ext cx="2340000" cy="14400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5"/>
          <a:stretch/>
        </p:blipFill>
        <p:spPr>
          <a:xfrm>
            <a:off x="6179760" y="3960000"/>
            <a:ext cx="2640240" cy="19800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6"/>
          <a:stretch/>
        </p:blipFill>
        <p:spPr>
          <a:xfrm>
            <a:off x="9180000" y="5169240"/>
            <a:ext cx="2342880" cy="131076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 txBox="1"/>
          <p:nvPr/>
        </p:nvSpPr>
        <p:spPr>
          <a:xfrm>
            <a:off x="11700000" y="1126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3052DDF2-224F-438C-9663-B2C837BBCDFD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3"/>
          <p:cNvSpPr/>
          <p:nvPr/>
        </p:nvSpPr>
        <p:spPr>
          <a:xfrm>
            <a:off x="3275280" y="41868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Sistemas de nível de gestão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8" name="Rectangle: Rounded Corners 10"/>
          <p:cNvSpPr/>
          <p:nvPr/>
        </p:nvSpPr>
        <p:spPr>
          <a:xfrm>
            <a:off x="425160" y="1329120"/>
            <a:ext cx="11454840" cy="650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Sistemas que suportam as atividades dos gestores intermédios, fornecendo funcionalidades de supervisão, controlo, tomada de decisão e atividades administrativas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" name="Rectangle: Rounded Corners 11"/>
          <p:cNvSpPr/>
          <p:nvPr/>
        </p:nvSpPr>
        <p:spPr>
          <a:xfrm>
            <a:off x="6571080" y="246924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DSS (Decision Support Systems)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0" name="Rectangle: Rounded Corners 12"/>
          <p:cNvSpPr/>
          <p:nvPr/>
        </p:nvSpPr>
        <p:spPr>
          <a:xfrm>
            <a:off x="451080" y="2469240"/>
            <a:ext cx="530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MIS (Management Information Systems)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9360000" y="4556880"/>
            <a:ext cx="2520000" cy="21031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6300000" y="3176280"/>
            <a:ext cx="3205080" cy="187020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180000" y="3137400"/>
            <a:ext cx="3002400" cy="226260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5"/>
          <a:stretch/>
        </p:blipFill>
        <p:spPr>
          <a:xfrm>
            <a:off x="3060000" y="4630320"/>
            <a:ext cx="3126600" cy="222768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 txBox="1"/>
          <p:nvPr/>
        </p:nvSpPr>
        <p:spPr>
          <a:xfrm>
            <a:off x="11647440" y="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B910DDFB-ABE1-4B84-9D31-52793493A628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3"/>
          <p:cNvSpPr/>
          <p:nvPr/>
        </p:nvSpPr>
        <p:spPr>
          <a:xfrm>
            <a:off x="3871080" y="418680"/>
            <a:ext cx="49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Sistemas de nível estratégico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7" name="Rectangle: Rounded Corners 13"/>
          <p:cNvSpPr/>
          <p:nvPr/>
        </p:nvSpPr>
        <p:spPr>
          <a:xfrm>
            <a:off x="1800000" y="1232640"/>
            <a:ext cx="8754840" cy="495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Sistemas que suportam as atividades ao nível estratégico, destinados aos gestores de topo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" name="Rectangle: Rounded Corners 14"/>
          <p:cNvSpPr/>
          <p:nvPr/>
        </p:nvSpPr>
        <p:spPr>
          <a:xfrm>
            <a:off x="360000" y="1980000"/>
            <a:ext cx="11340000" cy="108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Permitem o planeamento de longo prazo, tipicamente integrando informação histórica, multidimensional, hierárquica e que abranja a diversas áreas da organização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9" name="Rectangle: Rounded Corners 15"/>
          <p:cNvSpPr/>
          <p:nvPr/>
        </p:nvSpPr>
        <p:spPr>
          <a:xfrm>
            <a:off x="3960000" y="3240000"/>
            <a:ext cx="3780000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ESS (Executive Support Systems)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20000" y="4140000"/>
            <a:ext cx="3240000" cy="23400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320000" y="4140000"/>
            <a:ext cx="3851280" cy="231300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8365680" y="4131360"/>
            <a:ext cx="3611160" cy="234864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 txBox="1"/>
          <p:nvPr/>
        </p:nvSpPr>
        <p:spPr>
          <a:xfrm>
            <a:off x="11700000" y="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1F0F11E7-0B16-4FDB-B0DC-A97BF50E2CF1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: Rounded Corners 2"/>
          <p:cNvSpPr/>
          <p:nvPr/>
        </p:nvSpPr>
        <p:spPr>
          <a:xfrm>
            <a:off x="8820000" y="6120000"/>
            <a:ext cx="3148920" cy="55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Fim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760000" y="1260000"/>
            <a:ext cx="4701240" cy="4309200"/>
          </a:xfrm>
          <a:prstGeom prst="rect">
            <a:avLst/>
          </a:prstGeom>
          <a:ln w="0">
            <a:noFill/>
          </a:ln>
        </p:spPr>
      </p:pic>
      <p:sp>
        <p:nvSpPr>
          <p:cNvPr id="96" name="Rectangle: Rounded Corners 16"/>
          <p:cNvSpPr/>
          <p:nvPr/>
        </p:nvSpPr>
        <p:spPr>
          <a:xfrm>
            <a:off x="1080000" y="2865240"/>
            <a:ext cx="3420000" cy="1274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Interligação entre sistemas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1700000" y="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31D181E0-B9A5-481D-BAC1-DE647AE70AED}" type="slidenum">
              <a:rPr b="0" lang="pt-BR" sz="1800" spc="-1" strike="noStrike">
                <a:latin typeface="Arial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2023-11-30T10:35:35Z</dcterms:created>
  <dc:creator/>
  <dc:description/>
  <dc:language>pt-BR</dc:language>
  <cp:lastModifiedBy/>
  <dcterms:modified xsi:type="dcterms:W3CDTF">2023-11-30T12:17:16Z</dcterms:modified>
  <cp:revision>125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13</vt:r8>
  </property>
</Properties>
</file>